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4" r:id="rId4"/>
    <p:sldId id="259" r:id="rId5"/>
    <p:sldId id="260" r:id="rId6"/>
    <p:sldId id="266" r:id="rId7"/>
    <p:sldId id="277" r:id="rId8"/>
    <p:sldId id="276" r:id="rId9"/>
    <p:sldId id="261" r:id="rId10"/>
    <p:sldId id="262" r:id="rId11"/>
    <p:sldId id="271" r:id="rId12"/>
    <p:sldId id="272" r:id="rId13"/>
    <p:sldId id="275" r:id="rId14"/>
    <p:sldId id="267" r:id="rId15"/>
    <p:sldId id="268" r:id="rId16"/>
    <p:sldId id="269" r:id="rId17"/>
    <p:sldId id="270" r:id="rId18"/>
    <p:sldId id="264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>
        <p:scale>
          <a:sx n="124" d="100"/>
          <a:sy n="124" d="100"/>
        </p:scale>
        <p:origin x="8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F375-9433-4C8E-AACB-A9A04CEA2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071A-2347-4F3A-82EA-D7715719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385D-16EE-4C12-9829-B3B4A121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12E6-B6D4-4D14-94B4-9318912A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C9C-33E3-4928-AE74-C8D8652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C7FC-05C7-42BB-8AC3-E780440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6E06-E6FA-47D7-898D-AD4A1D65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3F9C-9014-4406-80EA-419DEB65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E6F87-0C73-4BB1-9C1A-D634EA7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D547-33A6-470F-8454-6663790A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141D3-1E96-45F7-BC4C-F4EB0665E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F6D7-28AC-40A4-BA24-D31CEB31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3D6E-1A82-4B94-AFA0-F0611AC6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86B9-6159-42F8-B3F0-B019EF60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FB63-3ABB-4AC0-B5EE-51080C4B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4B9E-BA95-4B9A-B7BB-5A5786D8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E2128-38D4-4610-9568-90C60A0D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3458C-A4B5-4E21-98FE-C6C95CA3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3D1EB-5AD3-452C-A002-95AC461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246E-E686-4EF4-9961-129B970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95A7-FCA9-4950-9337-8BD601D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DC88-6A10-4FA3-A62C-E95E966E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C4F2-A418-44B9-A26E-8310FCE2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20909-36C3-4560-9A76-E1BF087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63-C0D8-4B48-89C7-4952779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F0C5-01BA-46D9-BB97-E6D7B28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3587-31B3-4C49-A409-9C6D425DA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9670-DB97-453C-8E19-579C80F5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7D68-30B0-42A4-9202-D58C14E6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A539-2784-4439-80E1-A32EC06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57269-2BF6-40E7-AAF1-910712DA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5A-E8B7-4623-AC39-90DB443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1DEC-BE0E-431D-9CB8-5F76260A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78E6-2638-4236-8710-3FFF0F81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8118A-1123-48A9-B537-2AE5A816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F53DA-4EA8-45F7-9B8A-CB8B372C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E91F8-04F5-4119-BDAE-0BDF651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AA186-862F-4CF2-85FF-AB1FA2A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1751E-B0E9-4F73-85EA-EF2A7068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2EDE-C0B3-4794-A23A-4749646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8C6A-6519-48E8-BD81-3367BE20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E79D-86DD-452C-A237-8A39A73F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BDFE-2615-4D24-A238-03A356FE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6820-C765-4DD9-8292-DDD90F3D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C4F5-A370-4476-A808-2D94B100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32057-9C3D-4EDB-B96F-18091B5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499-EA7A-4AFA-A032-2E250C79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1740-CF84-48C6-AAC3-6DCA9D2D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2F418-F917-4217-9273-F8EAAFA0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F065-59D3-4311-9A17-C5AAD443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4D32-C5B4-4F8F-8329-A4259BB0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3C5B6-88C5-4C8D-9CF6-0A0E8DEE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A2D2-C62F-4558-8A72-5676B46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83416-3D53-45A9-8896-71B73FDF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A42B-5239-46BB-9843-343B35FFC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291C1-0678-4856-9B28-A3E1430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41503-835F-49F0-882F-0161FC8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6717-2AC2-4E3A-B258-017C6ED8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D852-F2ED-40CC-8EFA-019FD41E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3B2B5-683A-4F17-8962-36A36811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E0C-B361-46B6-924D-2A02DCC81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4B11-831C-411D-B503-ACB8D4CE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1769-A43D-415A-BB3A-B27BA6E9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6/handwriting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colah.github.io/posts/2015-08-Understanding-LSTMs/" TargetMode="External"/><Relationship Id="rId2" Type="http://schemas.openxmlformats.org/officeDocument/2006/relationships/hyperlink" Target="https://arxiv.org/pdf/1308.08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bscription.packtpub.com/book/big_data_and_business_intelligence/9781788831307/3/ch03lvl1sec25/various-architectures" TargetMode="External"/><Relationship Id="rId11" Type="http://schemas.openxmlformats.org/officeDocument/2006/relationships/hyperlink" Target="https://www.tensorflow.org/probability" TargetMode="External"/><Relationship Id="rId5" Type="http://schemas.openxmlformats.org/officeDocument/2006/relationships/hyperlink" Target="http://www.cs.toronto.edu/~graves/handwriting.cgi" TargetMode="External"/><Relationship Id="rId10" Type="http://schemas.openxmlformats.org/officeDocument/2006/relationships/hyperlink" Target="https://github.com/cpmpercussion/keras-mdn-layer" TargetMode="External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://blog.otoro.net/2015/11/24/mixture-density-networks-with-tensorflow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raghavbali/handwritten_text_dhs_av_201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AA53-2E00-42DB-A684-269CBE2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7E6B-C4EA-47B0-B4BD-DABB0D67EF06}"/>
              </a:ext>
            </a:extLst>
          </p:cNvPr>
          <p:cNvSpPr txBox="1"/>
          <p:nvPr/>
        </p:nvSpPr>
        <p:spPr>
          <a:xfrm>
            <a:off x="728869" y="2986743"/>
            <a:ext cx="6030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Synthetic Text Data Generation using Deep Learning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456C9-E4C5-644E-9789-2C09A8641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8924"/>
          <a:stretch/>
        </p:blipFill>
        <p:spPr>
          <a:xfrm>
            <a:off x="728869" y="4032925"/>
            <a:ext cx="3784600" cy="8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  <a:p>
            <a:r>
              <a:rPr lang="en-US" dirty="0"/>
              <a:t>Skip Connections</a:t>
            </a:r>
          </a:p>
          <a:p>
            <a:r>
              <a:rPr lang="en-US" dirty="0"/>
              <a:t>Mixture Density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815ED-4D04-254B-9FFB-1466DF42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35" y="1509203"/>
            <a:ext cx="6240303" cy="4354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D21C-8E60-B74A-A089-17A8A71459D6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5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DAE914-BB51-A041-966D-F299865D7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45" y="1416097"/>
            <a:ext cx="4544062" cy="5027196"/>
          </a:xfrm>
        </p:spPr>
      </p:pic>
    </p:spTree>
    <p:extLst>
      <p:ext uri="{BB962C8B-B14F-4D97-AF65-F5344CB8AC3E}">
        <p14:creationId xmlns:p14="http://schemas.microsoft.com/office/powerpoint/2010/main" val="74738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50EFE-6B3E-4E4A-ADA7-8DC3B8D8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:</a:t>
            </a:r>
          </a:p>
          <a:p>
            <a:pPr lvl="1"/>
            <a:r>
              <a:rPr lang="en-US" sz="2000" dirty="0"/>
              <a:t>Normal Distribution</a:t>
            </a:r>
          </a:p>
          <a:p>
            <a:pPr lvl="1"/>
            <a:r>
              <a:rPr lang="en-US" sz="2000" dirty="0"/>
              <a:t>Bell Curve</a:t>
            </a:r>
          </a:p>
          <a:p>
            <a:r>
              <a:rPr lang="en-US" dirty="0"/>
              <a:t>Central Limit Theorem?</a:t>
            </a:r>
          </a:p>
          <a:p>
            <a:r>
              <a:rPr lang="en-US" dirty="0"/>
              <a:t>Notation:</a:t>
            </a:r>
          </a:p>
          <a:p>
            <a:r>
              <a:rPr lang="en-US" dirty="0"/>
              <a:t>Probability Density: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4F01A-4BA1-2443-AF88-90544280F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12" r="8180" b="63344"/>
          <a:stretch/>
        </p:blipFill>
        <p:spPr>
          <a:xfrm>
            <a:off x="2595379" y="3606272"/>
            <a:ext cx="1783582" cy="326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6FAE-750B-1B44-AA10-4BAE57716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02" r="48190"/>
          <a:stretch/>
        </p:blipFill>
        <p:spPr>
          <a:xfrm>
            <a:off x="4134132" y="3891069"/>
            <a:ext cx="2032988" cy="718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4C64F8-1F73-8348-A5E3-BACB4CBE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8" t="3200" r="988" b="2724"/>
          <a:stretch/>
        </p:blipFill>
        <p:spPr>
          <a:xfrm>
            <a:off x="6380480" y="3474720"/>
            <a:ext cx="581152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Mixtures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BAF4A-3707-AA48-8955-03EAE999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91" y="1462727"/>
            <a:ext cx="5156200" cy="405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F43D3-FDFB-B648-B044-BD239F24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2" y="2232295"/>
            <a:ext cx="5532829" cy="27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6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Experiments</a:t>
            </a:r>
          </a:p>
          <a:p>
            <a:pPr lvl="1"/>
            <a:r>
              <a:rPr lang="en-US" dirty="0"/>
              <a:t>Less Comprehensive Characters/Words</a:t>
            </a:r>
          </a:p>
          <a:p>
            <a:pPr lvl="1"/>
            <a:r>
              <a:rPr lang="en-US" dirty="0"/>
              <a:t>Inconsistent Handwriting Style</a:t>
            </a:r>
          </a:p>
          <a:p>
            <a:pPr lvl="1"/>
            <a:r>
              <a:rPr lang="en-US" dirty="0"/>
              <a:t>Some Characters make sense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8EAA6-0674-2C4A-A853-DE01C37E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09" y="3041847"/>
            <a:ext cx="8030839" cy="3135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F15C8E-7231-F749-8B56-E6F5A776A38B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DA32B-5FBE-6540-AE07-5EE737EA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9" y="2157869"/>
            <a:ext cx="5668156" cy="464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FC9E2E-8807-9644-907B-72B9DC983CA8}"/>
              </a:ext>
            </a:extLst>
          </p:cNvPr>
          <p:cNvSpPr/>
          <p:nvPr/>
        </p:nvSpPr>
        <p:spPr>
          <a:xfrm>
            <a:off x="0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46269-4A7E-BD46-B539-7E93AF87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2196" y="4904797"/>
            <a:ext cx="2929804" cy="19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6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Biased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the variance of Gaussians for style consistency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A1A9-5052-F241-8123-4B129C55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65" y="3171002"/>
            <a:ext cx="4144531" cy="3569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A8DF40-551C-2443-9139-FF2AC0A521C3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Primed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network towards specific writing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94E2E-9F22-6945-802D-CCD9A4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86" y="3050714"/>
            <a:ext cx="6727795" cy="31262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0D7D1-9A2F-7444-8E1C-9F351D767C47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4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u="sng" dirty="0">
                <a:hlinkClick r:id="rId2"/>
              </a:rPr>
              <a:t>Generating Sequences with RNNs, Alex Graves</a:t>
            </a:r>
            <a:endParaRPr lang="en-IN" sz="2000" dirty="0"/>
          </a:p>
          <a:p>
            <a:r>
              <a:rPr lang="en-IN" sz="2000" u="sng" dirty="0">
                <a:hlinkClick r:id="rId3"/>
              </a:rPr>
              <a:t>Neural Machine Translation by Jointly Learning to Align and Translate, Bengio et al</a:t>
            </a:r>
            <a:endParaRPr lang="en-IN" sz="2000" dirty="0"/>
          </a:p>
          <a:p>
            <a:r>
              <a:rPr lang="en-IN" sz="2000" u="sng" dirty="0">
                <a:hlinkClick r:id="rId4"/>
              </a:rPr>
              <a:t>Attention Is All You Need, Vaswani et al</a:t>
            </a:r>
            <a:endParaRPr lang="en-IN" sz="2000" dirty="0"/>
          </a:p>
          <a:p>
            <a:r>
              <a:rPr lang="en-IN" sz="2000" u="sng" dirty="0">
                <a:hlinkClick r:id="rId5"/>
              </a:rPr>
              <a:t>Handwriting Generation Demo</a:t>
            </a:r>
            <a:endParaRPr lang="en-IN" sz="2000" dirty="0"/>
          </a:p>
          <a:p>
            <a:r>
              <a:rPr lang="en-IN" sz="2000" u="sng" dirty="0">
                <a:hlinkClick r:id="rId6"/>
              </a:rPr>
              <a:t>Chapter3, Hands on Transfer Learning, Dipanjan Sarkar, Raghav Bali, et al</a:t>
            </a:r>
            <a:endParaRPr lang="en-IN" sz="2000" dirty="0"/>
          </a:p>
          <a:p>
            <a:r>
              <a:rPr lang="en-IN" sz="2000" u="sng" dirty="0">
                <a:hlinkClick r:id="rId7"/>
              </a:rPr>
              <a:t>LSTM, Chris' blog</a:t>
            </a:r>
            <a:endParaRPr lang="en-IN" sz="2000" dirty="0"/>
          </a:p>
          <a:p>
            <a:r>
              <a:rPr lang="en-IN" sz="2000" u="sng" dirty="0">
                <a:hlinkClick r:id="rId8"/>
              </a:rPr>
              <a:t>Four Experiments in Handwriting with a Neural Network, distlill.pub</a:t>
            </a:r>
            <a:endParaRPr lang="en-IN" sz="2000" dirty="0"/>
          </a:p>
          <a:p>
            <a:r>
              <a:rPr lang="en-IN" sz="2000" u="sng" dirty="0">
                <a:hlinkClick r:id="rId9"/>
              </a:rPr>
              <a:t>Mixture Density Networks, Hardmaru/Otoro's Blog</a:t>
            </a:r>
            <a:endParaRPr lang="en-IN" sz="2000" dirty="0"/>
          </a:p>
          <a:p>
            <a:r>
              <a:rPr lang="en-IN" sz="2000" u="sng" dirty="0">
                <a:hlinkClick r:id="rId10"/>
              </a:rPr>
              <a:t>Keras MDN</a:t>
            </a:r>
            <a:endParaRPr lang="en-IN" sz="2000" dirty="0"/>
          </a:p>
          <a:p>
            <a:r>
              <a:rPr lang="en-IN" sz="2000" u="sng" dirty="0">
                <a:hlinkClick r:id="rId11"/>
              </a:rPr>
              <a:t>Tensorflow Probability</a:t>
            </a:r>
            <a:endParaRPr lang="en-I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55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8DA2B-6239-433D-82B7-400A2E0B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9E914-E912-437E-8B55-60F0313BCA57}"/>
              </a:ext>
            </a:extLst>
          </p:cNvPr>
          <p:cNvSpPr/>
          <p:nvPr/>
        </p:nvSpPr>
        <p:spPr>
          <a:xfrm>
            <a:off x="650203" y="3123306"/>
            <a:ext cx="1807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4704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C7C1B-2972-6340-BD8B-0947AF37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60" y="2387054"/>
            <a:ext cx="1037467" cy="10390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9AF52C-2E9F-434E-80F5-50F65AAEC178}"/>
              </a:ext>
            </a:extLst>
          </p:cNvPr>
          <p:cNvSpPr txBox="1">
            <a:spLocks/>
          </p:cNvSpPr>
          <p:nvPr/>
        </p:nvSpPr>
        <p:spPr>
          <a:xfrm>
            <a:off x="1739046" y="3155763"/>
            <a:ext cx="40323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Senior Data Scientist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A9421-9D3A-4944-8FEE-8D92C979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849" y="2291722"/>
            <a:ext cx="1134422" cy="113442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C941FD-0FB8-FA42-BBA8-C32E2AFB7F40}"/>
              </a:ext>
            </a:extLst>
          </p:cNvPr>
          <p:cNvSpPr txBox="1">
            <a:spLocks/>
          </p:cNvSpPr>
          <p:nvPr/>
        </p:nvSpPr>
        <p:spPr>
          <a:xfrm>
            <a:off x="6404879" y="3155762"/>
            <a:ext cx="40323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72802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Slides &amp;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DF1ACC-41FE-F34B-8FDD-59986A4CC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Github</a:t>
            </a:r>
            <a:r>
              <a:rPr lang="en-US" sz="2400" dirty="0"/>
              <a:t>: </a:t>
            </a:r>
            <a:r>
              <a:rPr lang="en-IN" sz="2400" dirty="0">
                <a:hlinkClick r:id="rId2"/>
              </a:rPr>
              <a:t>https://github.com/raghavbali/handwritten_text_dhs_av_2019</a:t>
            </a:r>
            <a:endParaRPr lang="en-IN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EA613-E50E-554B-B670-E30A28E6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853" y="2844511"/>
            <a:ext cx="2314203" cy="33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E066-5334-4747-96F6-C0018AD51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Generate Handwriting</a:t>
            </a:r>
          </a:p>
          <a:p>
            <a:r>
              <a:rPr lang="en-US" dirty="0"/>
              <a:t>Overall Setup &amp; Demo</a:t>
            </a:r>
          </a:p>
          <a:p>
            <a:r>
              <a:rPr lang="en-US" dirty="0"/>
              <a:t>Exploring the dataset</a:t>
            </a:r>
          </a:p>
          <a:p>
            <a:r>
              <a:rPr lang="en-US" dirty="0"/>
              <a:t>Network Architecture</a:t>
            </a:r>
          </a:p>
          <a:p>
            <a:r>
              <a:rPr lang="en-US" dirty="0"/>
              <a:t>Gaussians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4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n-IN" b="1" dirty="0"/>
            </a:br>
            <a:endParaRPr lang="en-IN" b="1" dirty="0"/>
          </a:p>
          <a:p>
            <a:r>
              <a:rPr lang="en-IN" b="1" dirty="0"/>
              <a:t>To Understand Data Generation Processes</a:t>
            </a:r>
            <a:br>
              <a:rPr lang="en-IN" b="1" dirty="0"/>
            </a:br>
            <a:r>
              <a:rPr lang="en-IN" dirty="0"/>
              <a:t>This has multiple advantages such as :</a:t>
            </a:r>
          </a:p>
          <a:p>
            <a:pPr lvl="1"/>
            <a:r>
              <a:rPr lang="en-IN" dirty="0"/>
              <a:t>capability to model more complex problems (like speech synthesis)</a:t>
            </a:r>
          </a:p>
          <a:p>
            <a:pPr lvl="1"/>
            <a:r>
              <a:rPr lang="en-IN" dirty="0"/>
              <a:t>capability to design models which generalize better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br>
              <a:rPr lang="en-IN" b="1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D2D2-1622-4546-AF89-CC07820C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01600"/>
            <a:ext cx="7053694" cy="825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102E3-C9C7-594C-BD47-6E4AF03F7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b="18712"/>
          <a:stretch/>
        </p:blipFill>
        <p:spPr>
          <a:xfrm>
            <a:off x="1257300" y="1636273"/>
            <a:ext cx="7848600" cy="609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5F5F6-D296-3648-BFA3-1B7AA070DD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63304">
            <a:off x="1049125" y="4611370"/>
            <a:ext cx="5194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Overall Setup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40F20F-0113-3E42-AAF2-B5EE27CF7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350294"/>
            <a:ext cx="9321800" cy="3302000"/>
          </a:xfrm>
        </p:spPr>
      </p:pic>
    </p:spTree>
    <p:extLst>
      <p:ext uri="{BB962C8B-B14F-4D97-AF65-F5344CB8AC3E}">
        <p14:creationId xmlns:p14="http://schemas.microsoft.com/office/powerpoint/2010/main" val="349200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6F2106-E00A-5342-AD02-83F22408DAEB}"/>
              </a:ext>
            </a:extLst>
          </p:cNvPr>
          <p:cNvSpPr/>
          <p:nvPr/>
        </p:nvSpPr>
        <p:spPr>
          <a:xfrm>
            <a:off x="1458411" y="2071868"/>
            <a:ext cx="9340770" cy="37501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Quick Demo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3DED00-7E77-0644-A012-8CDC2CA3DFED}"/>
              </a:ext>
            </a:extLst>
          </p:cNvPr>
          <p:cNvGrpSpPr/>
          <p:nvPr/>
        </p:nvGrpSpPr>
        <p:grpSpPr>
          <a:xfrm>
            <a:off x="969150" y="1625191"/>
            <a:ext cx="1067996" cy="1025407"/>
            <a:chOff x="969150" y="1625191"/>
            <a:chExt cx="1067996" cy="102540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7362A-4806-8742-B338-3A096EC55365}"/>
                </a:ext>
              </a:extLst>
            </p:cNvPr>
            <p:cNvCxnSpPr/>
            <p:nvPr/>
          </p:nvCxnSpPr>
          <p:spPr>
            <a:xfrm>
              <a:off x="1284793" y="1932968"/>
              <a:ext cx="0" cy="7176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0351AA-9D13-E34E-BFFA-0DD82A1D58F4}"/>
                </a:ext>
              </a:extLst>
            </p:cNvPr>
            <p:cNvCxnSpPr/>
            <p:nvPr/>
          </p:nvCxnSpPr>
          <p:spPr>
            <a:xfrm>
              <a:off x="1273217" y="1932968"/>
              <a:ext cx="76392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0612E5-4861-D14A-9266-05FE06517753}"/>
                </a:ext>
              </a:extLst>
            </p:cNvPr>
            <p:cNvSpPr txBox="1"/>
            <p:nvPr/>
          </p:nvSpPr>
          <p:spPr>
            <a:xfrm>
              <a:off x="1655024" y="1625191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02381C-778C-6F4E-9D48-88E5DFBD9E35}"/>
                </a:ext>
              </a:extLst>
            </p:cNvPr>
            <p:cNvSpPr txBox="1"/>
            <p:nvPr/>
          </p:nvSpPr>
          <p:spPr>
            <a:xfrm>
              <a:off x="969150" y="2296518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Y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FCC60D-43D3-5749-8ED7-6CECD6BA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270"/>
          <a:stretch/>
        </p:blipFill>
        <p:spPr>
          <a:xfrm>
            <a:off x="2864573" y="3579617"/>
            <a:ext cx="1092200" cy="159538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B0BBDF-4EB2-5741-A679-00DBD1421415}"/>
              </a:ext>
            </a:extLst>
          </p:cNvPr>
          <p:cNvSpPr/>
          <p:nvPr/>
        </p:nvSpPr>
        <p:spPr>
          <a:xfrm>
            <a:off x="3053812" y="3913747"/>
            <a:ext cx="45719" cy="1273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5042E-E6E9-4F40-8CC4-232F309443A0}"/>
              </a:ext>
            </a:extLst>
          </p:cNvPr>
          <p:cNvSpPr txBox="1"/>
          <p:nvPr/>
        </p:nvSpPr>
        <p:spPr>
          <a:xfrm>
            <a:off x="4387065" y="2291783"/>
            <a:ext cx="312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>
                    <a:lumMod val="50000"/>
                  </a:schemeClr>
                </a:solidFill>
              </a:rPr>
              <a:t>White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F869C-A086-A544-ADCC-048C7AA2E052}"/>
              </a:ext>
            </a:extLst>
          </p:cNvPr>
          <p:cNvSpPr txBox="1"/>
          <p:nvPr/>
        </p:nvSpPr>
        <p:spPr>
          <a:xfrm>
            <a:off x="3217706" y="1133328"/>
            <a:ext cx="497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Text to be Generated </a:t>
            </a:r>
            <a:r>
              <a:rPr lang="en-US" dirty="0"/>
              <a:t>: A Move to Stop Mr. Gaitskell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C5EEEA-AC57-A04F-92AA-B76F400349E8}"/>
              </a:ext>
            </a:extLst>
          </p:cNvPr>
          <p:cNvSpPr txBox="1"/>
          <p:nvPr/>
        </p:nvSpPr>
        <p:spPr>
          <a:xfrm>
            <a:off x="4820474" y="1390865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[x,y]</a:t>
            </a:r>
            <a:r>
              <a:rPr lang="en-US" dirty="0"/>
              <a:t>: [207,371]</a:t>
            </a:r>
          </a:p>
        </p:txBody>
      </p:sp>
    </p:spTree>
    <p:extLst>
      <p:ext uri="{BB962C8B-B14F-4D97-AF65-F5344CB8AC3E}">
        <p14:creationId xmlns:p14="http://schemas.microsoft.com/office/powerpoint/2010/main" val="322823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6F2106-E00A-5342-AD02-83F22408DAEB}"/>
              </a:ext>
            </a:extLst>
          </p:cNvPr>
          <p:cNvSpPr/>
          <p:nvPr/>
        </p:nvSpPr>
        <p:spPr>
          <a:xfrm>
            <a:off x="1458411" y="2071868"/>
            <a:ext cx="9340770" cy="37501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Quick Demo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D75700-7EC9-F04C-A258-81B7D873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544094"/>
            <a:ext cx="8597900" cy="914400"/>
          </a:xfr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7362A-4806-8742-B338-3A096EC55365}"/>
              </a:ext>
            </a:extLst>
          </p:cNvPr>
          <p:cNvCxnSpPr/>
          <p:nvPr/>
        </p:nvCxnSpPr>
        <p:spPr>
          <a:xfrm>
            <a:off x="1284793" y="1932968"/>
            <a:ext cx="0" cy="717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0351AA-9D13-E34E-BFFA-0DD82A1D58F4}"/>
              </a:ext>
            </a:extLst>
          </p:cNvPr>
          <p:cNvCxnSpPr/>
          <p:nvPr/>
        </p:nvCxnSpPr>
        <p:spPr>
          <a:xfrm>
            <a:off x="1273217" y="1932968"/>
            <a:ext cx="7639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0612E5-4861-D14A-9266-05FE06517753}"/>
              </a:ext>
            </a:extLst>
          </p:cNvPr>
          <p:cNvSpPr txBox="1"/>
          <p:nvPr/>
        </p:nvSpPr>
        <p:spPr>
          <a:xfrm>
            <a:off x="1655024" y="162519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2381C-778C-6F4E-9D48-88E5DFBD9E35}"/>
              </a:ext>
            </a:extLst>
          </p:cNvPr>
          <p:cNvSpPr txBox="1"/>
          <p:nvPr/>
        </p:nvSpPr>
        <p:spPr>
          <a:xfrm>
            <a:off x="969150" y="2296518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481348-703E-D846-9F26-4368E47AB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rcRect b="10270"/>
          <a:stretch/>
        </p:blipFill>
        <p:spPr>
          <a:xfrm>
            <a:off x="2864573" y="3579617"/>
            <a:ext cx="1092200" cy="15953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04447D-9B40-9049-9CC3-EE6B53D4AC11}"/>
              </a:ext>
            </a:extLst>
          </p:cNvPr>
          <p:cNvSpPr txBox="1"/>
          <p:nvPr/>
        </p:nvSpPr>
        <p:spPr>
          <a:xfrm>
            <a:off x="4387065" y="2291783"/>
            <a:ext cx="312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>
                    <a:lumMod val="50000"/>
                  </a:schemeClr>
                </a:solidFill>
              </a:rPr>
              <a:t>White 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C977FC-41C7-6040-ADC6-EC0C322E4757}"/>
              </a:ext>
            </a:extLst>
          </p:cNvPr>
          <p:cNvSpPr txBox="1"/>
          <p:nvPr/>
        </p:nvSpPr>
        <p:spPr>
          <a:xfrm>
            <a:off x="3217706" y="1133328"/>
            <a:ext cx="497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Text to be Generated </a:t>
            </a:r>
            <a:r>
              <a:rPr lang="en-US" dirty="0"/>
              <a:t>: A Move to Stop Mr. Gaitskell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3A767-8E6E-C94B-B1B9-D95A83D2CA7D}"/>
              </a:ext>
            </a:extLst>
          </p:cNvPr>
          <p:cNvSpPr txBox="1"/>
          <p:nvPr/>
        </p:nvSpPr>
        <p:spPr>
          <a:xfrm>
            <a:off x="4820474" y="1390865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[x,y]</a:t>
            </a:r>
            <a:r>
              <a:rPr lang="en-US" dirty="0"/>
              <a:t>: [207,371]</a:t>
            </a:r>
          </a:p>
        </p:txBody>
      </p:sp>
    </p:spTree>
    <p:extLst>
      <p:ext uri="{BB962C8B-B14F-4D97-AF65-F5344CB8AC3E}">
        <p14:creationId xmlns:p14="http://schemas.microsoft.com/office/powerpoint/2010/main" val="380002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Exploring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 Trajectories (</a:t>
            </a:r>
            <a:r>
              <a:rPr lang="en-US" dirty="0" err="1"/>
              <a:t>x,y</a:t>
            </a:r>
            <a:r>
              <a:rPr lang="en-US" dirty="0"/>
              <a:t>) coordinates</a:t>
            </a:r>
          </a:p>
          <a:p>
            <a:r>
              <a:rPr lang="en-US" dirty="0"/>
              <a:t>IAM Online Handwriting Dataset :</a:t>
            </a:r>
          </a:p>
          <a:p>
            <a:pPr lvl="1"/>
            <a:r>
              <a:rPr lang="en-US" dirty="0"/>
              <a:t>10k Samples</a:t>
            </a:r>
          </a:p>
          <a:p>
            <a:pPr lvl="1"/>
            <a:r>
              <a:rPr lang="en-US" dirty="0"/>
              <a:t>200+ Contributors</a:t>
            </a:r>
          </a:p>
          <a:p>
            <a:pPr lvl="1"/>
            <a:r>
              <a:rPr lang="en-US" dirty="0"/>
              <a:t>Unconstrainted Written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5930D-7CFD-974A-9FFD-65D9730C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6" y="2769833"/>
            <a:ext cx="4741474" cy="32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346</Words>
  <Application>Microsoft Macintosh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Office Theme</vt:lpstr>
      <vt:lpstr>PowerPoint Presentation</vt:lpstr>
      <vt:lpstr>About Me</vt:lpstr>
      <vt:lpstr>Slides &amp; Code</vt:lpstr>
      <vt:lpstr>Agenda</vt:lpstr>
      <vt:lpstr>PowerPoint Presentation</vt:lpstr>
      <vt:lpstr>Overall Setup</vt:lpstr>
      <vt:lpstr>Quick Demo</vt:lpstr>
      <vt:lpstr>Quick Demo</vt:lpstr>
      <vt:lpstr>Exploring the Dataset</vt:lpstr>
      <vt:lpstr>Network Architecture</vt:lpstr>
      <vt:lpstr>Gaussian Distributions</vt:lpstr>
      <vt:lpstr>Gaussian Distributions</vt:lpstr>
      <vt:lpstr>Gaussian Mixtures</vt:lpstr>
      <vt:lpstr>Experiments</vt:lpstr>
      <vt:lpstr>Experiments</vt:lpstr>
      <vt:lpstr>Experiments</vt:lpstr>
      <vt:lpstr>Experiments</vt:lpstr>
      <vt:lpstr>References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Microsoft Office User</cp:lastModifiedBy>
  <cp:revision>21</cp:revision>
  <dcterms:created xsi:type="dcterms:W3CDTF">2019-09-19T08:36:44Z</dcterms:created>
  <dcterms:modified xsi:type="dcterms:W3CDTF">2019-11-14T16:49:56Z</dcterms:modified>
</cp:coreProperties>
</file>